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7"/>
  </p:notesMasterIdLst>
  <p:handoutMasterIdLst>
    <p:handoutMasterId r:id="rId28"/>
  </p:handoutMasterIdLst>
  <p:sldIdLst>
    <p:sldId id="327" r:id="rId5"/>
    <p:sldId id="330" r:id="rId6"/>
    <p:sldId id="331" r:id="rId7"/>
    <p:sldId id="332" r:id="rId8"/>
    <p:sldId id="333" r:id="rId9"/>
    <p:sldId id="262" r:id="rId10"/>
    <p:sldId id="334" r:id="rId11"/>
    <p:sldId id="335" r:id="rId12"/>
    <p:sldId id="336" r:id="rId13"/>
    <p:sldId id="263" r:id="rId14"/>
    <p:sldId id="337" r:id="rId15"/>
    <p:sldId id="338" r:id="rId16"/>
    <p:sldId id="277" r:id="rId17"/>
    <p:sldId id="339" r:id="rId18"/>
    <p:sldId id="340" r:id="rId19"/>
    <p:sldId id="341" r:id="rId20"/>
    <p:sldId id="342" r:id="rId21"/>
    <p:sldId id="322" r:id="rId22"/>
    <p:sldId id="274" r:id="rId23"/>
    <p:sldId id="275" r:id="rId24"/>
    <p:sldId id="343" r:id="rId25"/>
    <p:sldId id="329" r:id="rId2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23" autoAdjust="0"/>
    <p:restoredTop sz="85174"/>
  </p:normalViewPr>
  <p:slideViewPr>
    <p:cSldViewPr snapToGrid="0" snapToObjects="1">
      <p:cViewPr varScale="1">
        <p:scale>
          <a:sx n="70" d="100"/>
          <a:sy n="70" d="100"/>
        </p:scale>
        <p:origin x="1085"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2008052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4074835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949497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761577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582318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225710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454165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080445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18402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List_of_postal_codes_of_Canada:_M"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77660" y="577704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Khayal Bacha Sayeedi</a:t>
            </a:r>
          </a:p>
          <a:p>
            <a:r>
              <a:rPr lang="en-US" dirty="0">
                <a:solidFill>
                  <a:schemeClr val="bg2"/>
                </a:solidFill>
                <a:latin typeface="Abadi" panose="020B0604020104020204" pitchFamily="34" charset="0"/>
                <a:ea typeface="SF Pro" pitchFamily="2" charset="0"/>
                <a:cs typeface="SF Pro" pitchFamily="2" charset="0"/>
              </a:rPr>
              <a:t>July 3</a:t>
            </a:r>
            <a:r>
              <a:rPr lang="en-US" baseline="30000" dirty="0">
                <a:solidFill>
                  <a:schemeClr val="bg2"/>
                </a:solidFill>
                <a:latin typeface="Abadi" panose="020B0604020104020204" pitchFamily="34" charset="0"/>
                <a:ea typeface="SF Pro" pitchFamily="2" charset="0"/>
                <a:cs typeface="SF Pro" pitchFamily="2" charset="0"/>
              </a:rPr>
              <a:t>rd</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31527079-1267-9FDD-9420-34B6BB082DCF}"/>
              </a:ext>
            </a:extLst>
          </p:cNvPr>
          <p:cNvSpPr txBox="1"/>
          <p:nvPr/>
        </p:nvSpPr>
        <p:spPr>
          <a:xfrm>
            <a:off x="5427889" y="2271848"/>
            <a:ext cx="6132740" cy="830997"/>
          </a:xfrm>
          <a:prstGeom prst="rect">
            <a:avLst/>
          </a:prstGeom>
          <a:noFill/>
        </p:spPr>
        <p:txBody>
          <a:bodyPr wrap="square" lIns="91440" tIns="45720" rIns="91440" bIns="45720" rtlCol="0" anchor="t">
            <a:spAutoFit/>
          </a:bodyPr>
          <a:lstStyle/>
          <a:p>
            <a:r>
              <a:rPr lang="en-US" sz="2400" b="1" i="0" dirty="0">
                <a:solidFill>
                  <a:schemeClr val="bg1"/>
                </a:solidFill>
                <a:effectLst/>
                <a:latin typeface="-apple-system"/>
              </a:rPr>
              <a:t>The Battle of Neighborhoods Finding a Better Place in Scarborough, Toronto</a:t>
            </a:r>
            <a:endParaRPr lang="en-US" sz="2400" b="1" dirty="0">
              <a:solidFill>
                <a:schemeClr val="bg1"/>
              </a:solidFill>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Content Placeholder 2">
            <a:extLst>
              <a:ext uri="{FF2B5EF4-FFF2-40B4-BE49-F238E27FC236}">
                <a16:creationId xmlns:a16="http://schemas.microsoft.com/office/drawing/2014/main" id="{D3D2834B-8F0E-AC4C-D429-C98BE9325FA9}"/>
              </a:ext>
            </a:extLst>
          </p:cNvPr>
          <p:cNvSpPr txBox="1">
            <a:spLocks/>
          </p:cNvSpPr>
          <p:nvPr/>
        </p:nvSpPr>
        <p:spPr>
          <a:xfrm>
            <a:off x="770011" y="1580809"/>
            <a:ext cx="10515600" cy="509213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chemeClr val="accent3">
                    <a:lumMod val="25000"/>
                  </a:schemeClr>
                </a:solidFill>
                <a:latin typeface="Abadi"/>
              </a:rPr>
              <a:t>Data Link: </a:t>
            </a:r>
            <a:r>
              <a:rPr lang="en-US" sz="2200" dirty="0">
                <a:solidFill>
                  <a:schemeClr val="accent3">
                    <a:lumMod val="25000"/>
                  </a:schemeClr>
                </a:solidFill>
                <a:latin typeface="Abadi"/>
                <a:hlinkClick r:id="rId3"/>
              </a:rPr>
              <a:t>https://en.wikipedia.org/wiki/List_of_postal_codes_of_Canada:_M</a:t>
            </a:r>
            <a:r>
              <a:rPr lang="en-US" sz="2200" dirty="0">
                <a:solidFill>
                  <a:schemeClr val="accent3">
                    <a:lumMod val="25000"/>
                  </a:schemeClr>
                </a:solidFill>
                <a:latin typeface="Abadi"/>
              </a:rPr>
              <a:t> </a:t>
            </a:r>
          </a:p>
          <a:p>
            <a:pPr marL="0" indent="0">
              <a:lnSpc>
                <a:spcPct val="120000"/>
              </a:lnSpc>
              <a:spcBef>
                <a:spcPts val="1400"/>
              </a:spcBef>
              <a:buNone/>
            </a:pPr>
            <a:r>
              <a:rPr lang="en-US" sz="2200" dirty="0">
                <a:solidFill>
                  <a:schemeClr val="accent3">
                    <a:lumMod val="25000"/>
                  </a:schemeClr>
                </a:solidFill>
                <a:latin typeface="Abadi"/>
              </a:rPr>
              <a:t>Will use Scarborough dataset which we scrapped from </a:t>
            </a:r>
            <a:r>
              <a:rPr lang="en-US" sz="2200" dirty="0" err="1">
                <a:solidFill>
                  <a:schemeClr val="accent3">
                    <a:lumMod val="25000"/>
                  </a:schemeClr>
                </a:solidFill>
                <a:latin typeface="Abadi"/>
              </a:rPr>
              <a:t>wikipedia</a:t>
            </a:r>
            <a:r>
              <a:rPr lang="en-US" sz="2200" dirty="0">
                <a:solidFill>
                  <a:schemeClr val="accent3">
                    <a:lumMod val="25000"/>
                  </a:schemeClr>
                </a:solidFill>
                <a:latin typeface="Abadi"/>
              </a:rPr>
              <a:t> on Week 3. Dataset consisting of latitude and longitude, zip codes.</a:t>
            </a:r>
          </a:p>
          <a:p>
            <a:pPr marL="0" indent="0">
              <a:lnSpc>
                <a:spcPct val="120000"/>
              </a:lnSpc>
              <a:spcBef>
                <a:spcPts val="1400"/>
              </a:spcBef>
              <a:buNone/>
            </a:pPr>
            <a:r>
              <a:rPr lang="en-US" sz="2200" dirty="0">
                <a:solidFill>
                  <a:srgbClr val="0B49CB"/>
                </a:solidFill>
                <a:latin typeface="Abadi"/>
              </a:rPr>
              <a:t>Foursquare API Data:</a:t>
            </a:r>
          </a:p>
          <a:p>
            <a:pPr marL="0" indent="0" algn="just">
              <a:lnSpc>
                <a:spcPct val="120000"/>
              </a:lnSpc>
              <a:spcBef>
                <a:spcPts val="1400"/>
              </a:spcBef>
              <a:buNone/>
            </a:pPr>
            <a:r>
              <a:rPr lang="en-US" sz="2200" dirty="0">
                <a:solidFill>
                  <a:schemeClr val="accent3">
                    <a:lumMod val="25000"/>
                  </a:schemeClr>
                </a:solidFill>
                <a:latin typeface="Abadi"/>
              </a:rPr>
              <a:t>We will need data about different venues in different neighborhoods of that specific borough. 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pPr>
              <a:lnSpc>
                <a:spcPct val="100000"/>
              </a:lnSpc>
              <a:spcBef>
                <a:spcPts val="1400"/>
              </a:spcBef>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3288665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
        <p:nvSpPr>
          <p:cNvPr id="2" name="Content Placeholder 2">
            <a:extLst>
              <a:ext uri="{FF2B5EF4-FFF2-40B4-BE49-F238E27FC236}">
                <a16:creationId xmlns:a16="http://schemas.microsoft.com/office/drawing/2014/main" id="{D3D2834B-8F0E-AC4C-D429-C98BE9325FA9}"/>
              </a:ext>
            </a:extLst>
          </p:cNvPr>
          <p:cNvSpPr txBox="1">
            <a:spLocks/>
          </p:cNvSpPr>
          <p:nvPr/>
        </p:nvSpPr>
        <p:spPr>
          <a:xfrm>
            <a:off x="770011" y="1580809"/>
            <a:ext cx="10515600" cy="444476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2200" dirty="0">
                <a:solidFill>
                  <a:schemeClr val="accent3">
                    <a:lumMod val="25000"/>
                  </a:schemeClr>
                </a:solidFill>
                <a:latin typeface="Abadi"/>
              </a:rPr>
              <a:t>After finding the list of neighborhoods, we then connect to the Foursquare API to gather information about venues inside each and every neighborhood. For each neighborhood, we have chosen the radius to be 100 meter.</a:t>
            </a:r>
          </a:p>
          <a:p>
            <a:pPr marL="0" indent="0" algn="just">
              <a:lnSpc>
                <a:spcPct val="120000"/>
              </a:lnSpc>
              <a:spcBef>
                <a:spcPts val="1400"/>
              </a:spcBef>
              <a:buNone/>
            </a:pPr>
            <a:r>
              <a:rPr lang="en-US" sz="2200" dirty="0">
                <a:solidFill>
                  <a:schemeClr val="accent3">
                    <a:lumMod val="25000"/>
                  </a:schemeClr>
                </a:solidFill>
                <a:latin typeface="Abadi"/>
              </a:rPr>
              <a:t>The data retrieved from Foursquare contained information of venues within a specified distance of the longitude and latitude of the postcodes. The information obtained per venue as follows:</a:t>
            </a:r>
          </a:p>
          <a:p>
            <a:pPr marL="0" indent="0" algn="just">
              <a:lnSpc>
                <a:spcPct val="120000"/>
              </a:lnSpc>
              <a:spcBef>
                <a:spcPts val="1400"/>
              </a:spcBef>
              <a:buNone/>
            </a:pPr>
            <a:r>
              <a:rPr lang="en-US" sz="2200" dirty="0">
                <a:solidFill>
                  <a:schemeClr val="accent3">
                    <a:lumMod val="25000"/>
                  </a:schemeClr>
                </a:solidFill>
                <a:latin typeface="Abadi"/>
              </a:rPr>
              <a:t>1. Neighborhood	2. Neighborhood Latitude 	3. Neighborhood Longitude</a:t>
            </a:r>
          </a:p>
          <a:p>
            <a:pPr marL="0" indent="0" algn="just">
              <a:lnSpc>
                <a:spcPct val="120000"/>
              </a:lnSpc>
              <a:spcBef>
                <a:spcPts val="1400"/>
              </a:spcBef>
              <a:buNone/>
            </a:pPr>
            <a:r>
              <a:rPr lang="en-US" sz="2200" dirty="0">
                <a:solidFill>
                  <a:schemeClr val="accent3">
                    <a:lumMod val="25000"/>
                  </a:schemeClr>
                </a:solidFill>
                <a:latin typeface="Abadi"/>
              </a:rPr>
              <a:t>4. Venue		5. Name of the venue e.g. the name of a store or restaurant</a:t>
            </a:r>
          </a:p>
          <a:p>
            <a:pPr marL="0" indent="0" algn="just">
              <a:lnSpc>
                <a:spcPct val="120000"/>
              </a:lnSpc>
              <a:spcBef>
                <a:spcPts val="1400"/>
              </a:spcBef>
              <a:buNone/>
            </a:pPr>
            <a:r>
              <a:rPr lang="en-US" sz="2200" dirty="0">
                <a:solidFill>
                  <a:schemeClr val="accent3">
                    <a:lumMod val="25000"/>
                  </a:schemeClr>
                </a:solidFill>
                <a:latin typeface="Abadi"/>
              </a:rPr>
              <a:t>6. Venue Latitude	7. Venue Longitude	8. Venue Category</a:t>
            </a:r>
          </a:p>
          <a:p>
            <a:pPr>
              <a:lnSpc>
                <a:spcPct val="100000"/>
              </a:lnSpc>
              <a:spcBef>
                <a:spcPts val="1400"/>
              </a:spcBef>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2179085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69430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Map of Scarborough</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pic>
        <p:nvPicPr>
          <p:cNvPr id="3074" name="Picture 2">
            <a:extLst>
              <a:ext uri="{FF2B5EF4-FFF2-40B4-BE49-F238E27FC236}">
                <a16:creationId xmlns:a16="http://schemas.microsoft.com/office/drawing/2014/main" id="{70A8357E-FAD6-280A-C5AA-E916AC7778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5229" y="1927961"/>
            <a:ext cx="6901542" cy="3880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071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Content Placeholder 2">
            <a:extLst>
              <a:ext uri="{FF2B5EF4-FFF2-40B4-BE49-F238E27FC236}">
                <a16:creationId xmlns:a16="http://schemas.microsoft.com/office/drawing/2014/main" id="{8C7BC49B-5B90-A2ED-3FD1-4233C9ACE977}"/>
              </a:ext>
            </a:extLst>
          </p:cNvPr>
          <p:cNvSpPr txBox="1">
            <a:spLocks/>
          </p:cNvSpPr>
          <p:nvPr/>
        </p:nvSpPr>
        <p:spPr>
          <a:xfrm>
            <a:off x="770011" y="1580809"/>
            <a:ext cx="10515600" cy="69430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Map of Clusters in Scarborough</a:t>
            </a:r>
            <a:endParaRPr lang="en-US" sz="2200" dirty="0">
              <a:solidFill>
                <a:schemeClr val="accent3">
                  <a:lumMod val="25000"/>
                </a:schemeClr>
              </a:solidFill>
              <a:latin typeface="Abadi"/>
            </a:endParaRPr>
          </a:p>
        </p:txBody>
      </p:sp>
      <p:pic>
        <p:nvPicPr>
          <p:cNvPr id="4098" name="Picture 2">
            <a:extLst>
              <a:ext uri="{FF2B5EF4-FFF2-40B4-BE49-F238E27FC236}">
                <a16:creationId xmlns:a16="http://schemas.microsoft.com/office/drawing/2014/main" id="{DE102343-5F33-65DD-E592-9DAD95A605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00978" y="2171908"/>
            <a:ext cx="6653666" cy="3760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08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
        <p:nvSpPr>
          <p:cNvPr id="2" name="Content Placeholder 2">
            <a:extLst>
              <a:ext uri="{FF2B5EF4-FFF2-40B4-BE49-F238E27FC236}">
                <a16:creationId xmlns:a16="http://schemas.microsoft.com/office/drawing/2014/main" id="{8C7BC49B-5B90-A2ED-3FD1-4233C9ACE977}"/>
              </a:ext>
            </a:extLst>
          </p:cNvPr>
          <p:cNvSpPr txBox="1">
            <a:spLocks/>
          </p:cNvSpPr>
          <p:nvPr/>
        </p:nvSpPr>
        <p:spPr>
          <a:xfrm>
            <a:off x="770011" y="1580809"/>
            <a:ext cx="10515600" cy="69430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Average Housing Price by Clusters in Scarborough</a:t>
            </a:r>
            <a:endParaRPr lang="en-US" sz="2200" dirty="0">
              <a:solidFill>
                <a:schemeClr val="accent3">
                  <a:lumMod val="25000"/>
                </a:schemeClr>
              </a:solidFill>
              <a:latin typeface="Abadi"/>
            </a:endParaRPr>
          </a:p>
        </p:txBody>
      </p:sp>
      <p:pic>
        <p:nvPicPr>
          <p:cNvPr id="5122" name="Picture 2">
            <a:extLst>
              <a:ext uri="{FF2B5EF4-FFF2-40B4-BE49-F238E27FC236}">
                <a16:creationId xmlns:a16="http://schemas.microsoft.com/office/drawing/2014/main" id="{1F333623-951D-AB20-47C5-D76BF24FE0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16264" y="2146086"/>
            <a:ext cx="5450794" cy="4080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257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
        <p:nvSpPr>
          <p:cNvPr id="2" name="Content Placeholder 2">
            <a:extLst>
              <a:ext uri="{FF2B5EF4-FFF2-40B4-BE49-F238E27FC236}">
                <a16:creationId xmlns:a16="http://schemas.microsoft.com/office/drawing/2014/main" id="{8C7BC49B-5B90-A2ED-3FD1-4233C9ACE977}"/>
              </a:ext>
            </a:extLst>
          </p:cNvPr>
          <p:cNvSpPr txBox="1">
            <a:spLocks/>
          </p:cNvSpPr>
          <p:nvPr/>
        </p:nvSpPr>
        <p:spPr>
          <a:xfrm>
            <a:off x="770011" y="1580809"/>
            <a:ext cx="10515600" cy="69430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School Ratings by Clusters in Scarborough</a:t>
            </a:r>
            <a:endParaRPr lang="en-US" sz="2200" dirty="0">
              <a:solidFill>
                <a:schemeClr val="accent3">
                  <a:lumMod val="25000"/>
                </a:schemeClr>
              </a:solidFill>
              <a:latin typeface="Abadi"/>
            </a:endParaRPr>
          </a:p>
        </p:txBody>
      </p:sp>
      <p:pic>
        <p:nvPicPr>
          <p:cNvPr id="6146" name="Picture 2">
            <a:extLst>
              <a:ext uri="{FF2B5EF4-FFF2-40B4-BE49-F238E27FC236}">
                <a16:creationId xmlns:a16="http://schemas.microsoft.com/office/drawing/2014/main" id="{7F3D453A-BEA4-C1DA-BFE1-146160AA48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6887" y="2302659"/>
            <a:ext cx="6118225" cy="37229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1270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
        <p:nvSpPr>
          <p:cNvPr id="2" name="Content Placeholder 2">
            <a:extLst>
              <a:ext uri="{FF2B5EF4-FFF2-40B4-BE49-F238E27FC236}">
                <a16:creationId xmlns:a16="http://schemas.microsoft.com/office/drawing/2014/main" id="{8C7BC49B-5B90-A2ED-3FD1-4233C9ACE977}"/>
              </a:ext>
            </a:extLst>
          </p:cNvPr>
          <p:cNvSpPr txBox="1">
            <a:spLocks/>
          </p:cNvSpPr>
          <p:nvPr/>
        </p:nvSpPr>
        <p:spPr>
          <a:xfrm>
            <a:off x="770011" y="1580809"/>
            <a:ext cx="10515600" cy="303473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2200" dirty="0">
                <a:solidFill>
                  <a:srgbClr val="0B49CB"/>
                </a:solidFill>
                <a:latin typeface="Abadi"/>
              </a:rPr>
              <a:t>The Location:</a:t>
            </a:r>
          </a:p>
          <a:p>
            <a:pPr marL="0" indent="0" algn="just">
              <a:lnSpc>
                <a:spcPct val="120000"/>
              </a:lnSpc>
              <a:spcBef>
                <a:spcPts val="1400"/>
              </a:spcBef>
              <a:buNone/>
            </a:pPr>
            <a:r>
              <a:rPr lang="en-US" sz="2200" dirty="0">
                <a:solidFill>
                  <a:schemeClr val="accent3">
                    <a:lumMod val="25000"/>
                  </a:schemeClr>
                </a:solidFill>
                <a:latin typeface="Abadi"/>
              </a:rPr>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p>
        </p:txBody>
      </p:sp>
    </p:spTree>
    <p:extLst>
      <p:ext uri="{BB962C8B-B14F-4D97-AF65-F5344CB8AC3E}">
        <p14:creationId xmlns:p14="http://schemas.microsoft.com/office/powerpoint/2010/main" val="1843922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
        <p:nvSpPr>
          <p:cNvPr id="2" name="Content Placeholder 2">
            <a:extLst>
              <a:ext uri="{FF2B5EF4-FFF2-40B4-BE49-F238E27FC236}">
                <a16:creationId xmlns:a16="http://schemas.microsoft.com/office/drawing/2014/main" id="{8C7BC49B-5B90-A2ED-3FD1-4233C9ACE977}"/>
              </a:ext>
            </a:extLst>
          </p:cNvPr>
          <p:cNvSpPr txBox="1">
            <a:spLocks/>
          </p:cNvSpPr>
          <p:nvPr/>
        </p:nvSpPr>
        <p:spPr>
          <a:xfrm>
            <a:off x="770011" y="1580809"/>
            <a:ext cx="10515600" cy="303473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2200" dirty="0">
                <a:solidFill>
                  <a:srgbClr val="0B49CB"/>
                </a:solidFill>
                <a:latin typeface="Abadi"/>
              </a:rPr>
              <a:t>Foursquare API:</a:t>
            </a:r>
          </a:p>
          <a:p>
            <a:pPr marL="0" indent="0" algn="just">
              <a:lnSpc>
                <a:spcPct val="120000"/>
              </a:lnSpc>
              <a:spcBef>
                <a:spcPts val="1400"/>
              </a:spcBef>
              <a:buNone/>
            </a:pPr>
            <a:r>
              <a:rPr lang="en-US" sz="2200" dirty="0">
                <a:solidFill>
                  <a:schemeClr val="accent3">
                    <a:lumMod val="25000"/>
                  </a:schemeClr>
                </a:solidFill>
                <a:latin typeface="Abadi"/>
              </a:rPr>
              <a:t>This project have used Four-square API as its prime data gathering source as it has a database of millions of places, especially their places API which provides the ability to perform location search, location sharing and details about a business.</a:t>
            </a:r>
          </a:p>
        </p:txBody>
      </p:sp>
    </p:spTree>
    <p:extLst>
      <p:ext uri="{BB962C8B-B14F-4D97-AF65-F5344CB8AC3E}">
        <p14:creationId xmlns:p14="http://schemas.microsoft.com/office/powerpoint/2010/main" val="2866628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Discussion</a:t>
            </a:r>
          </a:p>
        </p:txBody>
      </p:sp>
      <p:sp>
        <p:nvSpPr>
          <p:cNvPr id="2" name="Content Placeholder 2">
            <a:extLst>
              <a:ext uri="{FF2B5EF4-FFF2-40B4-BE49-F238E27FC236}">
                <a16:creationId xmlns:a16="http://schemas.microsoft.com/office/drawing/2014/main" id="{78CDA60E-E41D-3F06-360A-65FEE227BFB9}"/>
              </a:ext>
            </a:extLst>
          </p:cNvPr>
          <p:cNvSpPr txBox="1">
            <a:spLocks/>
          </p:cNvSpPr>
          <p:nvPr/>
        </p:nvSpPr>
        <p:spPr>
          <a:xfrm>
            <a:off x="770011" y="1580809"/>
            <a:ext cx="10515600" cy="407976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2200" dirty="0">
                <a:solidFill>
                  <a:srgbClr val="0B49CB"/>
                </a:solidFill>
                <a:latin typeface="Abadi"/>
              </a:rPr>
              <a:t>Problem Which Tried to Solve:</a:t>
            </a:r>
          </a:p>
          <a:p>
            <a:pPr marL="0" indent="0" algn="just">
              <a:lnSpc>
                <a:spcPct val="120000"/>
              </a:lnSpc>
              <a:spcBef>
                <a:spcPts val="1400"/>
              </a:spcBef>
              <a:buNone/>
            </a:pPr>
            <a:r>
              <a:rPr lang="en-US" sz="2200" dirty="0">
                <a:solidFill>
                  <a:schemeClr val="accent3">
                    <a:lumMod val="25000"/>
                  </a:schemeClr>
                </a:solidFill>
                <a:latin typeface="Abadi"/>
              </a:rPr>
              <a:t>The major purpose of this project, is to suggest a better neighborhood in a new city for the person who are </a:t>
            </a:r>
            <a:r>
              <a:rPr lang="en-US" sz="2200" dirty="0" err="1">
                <a:solidFill>
                  <a:schemeClr val="accent3">
                    <a:lumMod val="25000"/>
                  </a:schemeClr>
                </a:solidFill>
                <a:latin typeface="Abadi"/>
              </a:rPr>
              <a:t>shiffting</a:t>
            </a:r>
            <a:r>
              <a:rPr lang="en-US" sz="2200" dirty="0">
                <a:solidFill>
                  <a:schemeClr val="accent3">
                    <a:lumMod val="25000"/>
                  </a:schemeClr>
                </a:solidFill>
                <a:latin typeface="Abadi"/>
              </a:rPr>
              <a:t> there. Social presence in society in terms of like minded people. Connectivity to the airport, bus stand, city center, markets and other daily needs things nearby.</a:t>
            </a:r>
          </a:p>
          <a:p>
            <a:pPr marL="0" indent="0" algn="just">
              <a:lnSpc>
                <a:spcPct val="120000"/>
              </a:lnSpc>
              <a:spcBef>
                <a:spcPts val="1400"/>
              </a:spcBef>
              <a:buNone/>
            </a:pPr>
            <a:endParaRPr lang="en-US" sz="2200" dirty="0">
              <a:solidFill>
                <a:schemeClr val="accent3">
                  <a:lumMod val="25000"/>
                </a:schemeClr>
              </a:solidFill>
              <a:latin typeface="Abadi"/>
            </a:endParaRPr>
          </a:p>
          <a:p>
            <a:pPr marL="457200" indent="-457200" algn="just">
              <a:lnSpc>
                <a:spcPct val="120000"/>
              </a:lnSpc>
              <a:spcBef>
                <a:spcPts val="1400"/>
              </a:spcBef>
              <a:buFont typeface="+mj-lt"/>
              <a:buAutoNum type="arabicPeriod"/>
            </a:pPr>
            <a:r>
              <a:rPr lang="en-US" sz="2200" dirty="0">
                <a:solidFill>
                  <a:schemeClr val="accent3">
                    <a:lumMod val="25000"/>
                  </a:schemeClr>
                </a:solidFill>
                <a:latin typeface="Abadi"/>
              </a:rPr>
              <a:t>Sorted list of house in terms of housing prices in a ascending or descending order</a:t>
            </a:r>
          </a:p>
          <a:p>
            <a:pPr marL="457200" indent="-457200" algn="just">
              <a:lnSpc>
                <a:spcPct val="120000"/>
              </a:lnSpc>
              <a:spcBef>
                <a:spcPts val="1400"/>
              </a:spcBef>
              <a:buFont typeface="+mj-lt"/>
              <a:buAutoNum type="arabicPeriod"/>
            </a:pPr>
            <a:r>
              <a:rPr lang="en-US" sz="2200" dirty="0">
                <a:solidFill>
                  <a:schemeClr val="accent3">
                    <a:lumMod val="25000"/>
                  </a:schemeClr>
                </a:solidFill>
                <a:latin typeface="Abadi"/>
              </a:rPr>
              <a:t>Sorted list of schools in terms of location, fees, rating and reviews</a:t>
            </a:r>
          </a:p>
        </p:txBody>
      </p:sp>
    </p:spTree>
    <p:extLst>
      <p:ext uri="{BB962C8B-B14F-4D97-AF65-F5344CB8AC3E}">
        <p14:creationId xmlns:p14="http://schemas.microsoft.com/office/powerpoint/2010/main" val="7001329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In this project, using k-means cluster algorithm I separated the neighborhood into 10(Ten) different clusters and for 103 different </a:t>
            </a:r>
            <a:r>
              <a:rPr lang="en-US" sz="2200" dirty="0" err="1">
                <a:solidFill>
                  <a:schemeClr val="accent3">
                    <a:lumMod val="25000"/>
                  </a:schemeClr>
                </a:solidFill>
                <a:latin typeface="Abadi" panose="020B0604020104020204" pitchFamily="34" charset="0"/>
              </a:rPr>
              <a:t>lattitude</a:t>
            </a:r>
            <a:r>
              <a:rPr lang="en-US" sz="2200" dirty="0">
                <a:solidFill>
                  <a:schemeClr val="accent3">
                    <a:lumMod val="25000"/>
                  </a:schemeClr>
                </a:solidFill>
                <a:latin typeface="Abadi" panose="020B0604020104020204" pitchFamily="34" charset="0"/>
              </a:rPr>
              <a:t> and </a:t>
            </a:r>
            <a:r>
              <a:rPr lang="en-US" sz="2200" dirty="0" err="1">
                <a:solidFill>
                  <a:schemeClr val="accent3">
                    <a:lumMod val="25000"/>
                  </a:schemeClr>
                </a:solidFill>
                <a:latin typeface="Abadi" panose="020B0604020104020204" pitchFamily="34" charset="0"/>
              </a:rPr>
              <a:t>logitude</a:t>
            </a:r>
            <a:r>
              <a:rPr lang="en-US" sz="2200" dirty="0">
                <a:solidFill>
                  <a:schemeClr val="accent3">
                    <a:lumMod val="25000"/>
                  </a:schemeClr>
                </a:solidFill>
                <a:latin typeface="Abadi" panose="020B0604020104020204" pitchFamily="34" charset="0"/>
              </a:rPr>
              <a:t> from dataset, which have very-similar neighborhoods around them. Using the charts above results presented to a particular neighborhood based on average house prices and school rating have been made.</a:t>
            </a:r>
          </a:p>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project can be continued for making it more precise in terms to find best house in Scarborough. Best means on the basis of all required things(daily needs or things we need to live a better life) around and also in terms of cost effective.</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Future Works</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Pandas: For creating and manipulating </a:t>
            </a:r>
            <a:r>
              <a:rPr lang="en-US" sz="2200" dirty="0" err="1">
                <a:solidFill>
                  <a:schemeClr val="accent3">
                    <a:lumMod val="25000"/>
                  </a:schemeClr>
                </a:solidFill>
                <a:latin typeface="Abadi" panose="020B0604020104020204" pitchFamily="34" charset="0"/>
              </a:rPr>
              <a:t>dataframes</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Folium: Python visualization library would be used to visualize the neighborhoods cluster distribution of using interactive leaflet map.</a:t>
            </a:r>
          </a:p>
          <a:p>
            <a:pPr>
              <a:lnSpc>
                <a:spcPct val="100000"/>
              </a:lnSpc>
              <a:spcBef>
                <a:spcPts val="1400"/>
              </a:spcBef>
            </a:pPr>
            <a:r>
              <a:rPr lang="en-US" sz="2200" dirty="0">
                <a:solidFill>
                  <a:schemeClr val="accent3">
                    <a:lumMod val="25000"/>
                  </a:schemeClr>
                </a:solidFill>
                <a:latin typeface="Abadi" panose="020B0604020104020204" pitchFamily="34" charset="0"/>
              </a:rPr>
              <a:t>Scikit Learn: For importing k-means clustering.</a:t>
            </a:r>
          </a:p>
          <a:p>
            <a:pPr>
              <a:lnSpc>
                <a:spcPct val="100000"/>
              </a:lnSpc>
              <a:spcBef>
                <a:spcPts val="1400"/>
              </a:spcBef>
            </a:pPr>
            <a:r>
              <a:rPr lang="en-US" sz="2200" dirty="0">
                <a:solidFill>
                  <a:schemeClr val="accent3">
                    <a:lumMod val="25000"/>
                  </a:schemeClr>
                </a:solidFill>
                <a:latin typeface="Abadi" panose="020B0604020104020204" pitchFamily="34" charset="0"/>
              </a:rPr>
              <a:t>JSON: Library to handle JSON files.</a:t>
            </a:r>
          </a:p>
          <a:p>
            <a:pPr>
              <a:lnSpc>
                <a:spcPct val="100000"/>
              </a:lnSpc>
              <a:spcBef>
                <a:spcPts val="1400"/>
              </a:spcBef>
            </a:pPr>
            <a:r>
              <a:rPr lang="en-US" sz="2200" dirty="0">
                <a:solidFill>
                  <a:schemeClr val="accent3">
                    <a:lumMod val="25000"/>
                  </a:schemeClr>
                </a:solidFill>
                <a:latin typeface="Abadi" panose="020B0604020104020204" pitchFamily="34" charset="0"/>
              </a:rPr>
              <a:t>XML: To separate data from presentation and XML stores data in plain text format.</a:t>
            </a:r>
          </a:p>
          <a:p>
            <a:pPr>
              <a:lnSpc>
                <a:spcPct val="100000"/>
              </a:lnSpc>
              <a:spcBef>
                <a:spcPts val="1400"/>
              </a:spcBef>
            </a:pPr>
            <a:r>
              <a:rPr lang="en-US" sz="2200" dirty="0">
                <a:solidFill>
                  <a:schemeClr val="accent3">
                    <a:lumMod val="25000"/>
                  </a:schemeClr>
                </a:solidFill>
                <a:latin typeface="Abadi" panose="020B0604020104020204" pitchFamily="34" charset="0"/>
              </a:rPr>
              <a:t>Geocoder: To retrieve Location Data.</a:t>
            </a:r>
          </a:p>
          <a:p>
            <a:pPr>
              <a:lnSpc>
                <a:spcPct val="100000"/>
              </a:lnSpc>
              <a:spcBef>
                <a:spcPts val="1400"/>
              </a:spcBef>
            </a:pPr>
            <a:r>
              <a:rPr lang="en-US" sz="2200" dirty="0">
                <a:solidFill>
                  <a:schemeClr val="accent3">
                    <a:lumMod val="25000"/>
                  </a:schemeClr>
                </a:solidFill>
                <a:latin typeface="Abadi" panose="020B0604020104020204" pitchFamily="34" charset="0"/>
              </a:rPr>
              <a:t>Beautiful Soup and Requests: To scrap and library to handle http requests.</a:t>
            </a:r>
          </a:p>
          <a:p>
            <a:pPr>
              <a:lnSpc>
                <a:spcPct val="100000"/>
              </a:lnSpc>
              <a:spcBef>
                <a:spcPts val="1400"/>
              </a:spcBef>
            </a:pPr>
            <a:r>
              <a:rPr lang="en-US" sz="2200" dirty="0">
                <a:solidFill>
                  <a:schemeClr val="accent3">
                    <a:lumMod val="25000"/>
                  </a:schemeClr>
                </a:solidFill>
                <a:latin typeface="Abadi" panose="020B0604020104020204" pitchFamily="34" charset="0"/>
              </a:rPr>
              <a:t>Matplotlib: Python Plotting Module.</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Libraries Which are Used to Develop the Project</a:t>
            </a:r>
            <a:endParaRPr lang="en-US" dirty="0">
              <a:solidFill>
                <a:srgbClr val="0B49CB"/>
              </a:solidFill>
            </a:endParaRPr>
          </a:p>
        </p:txBody>
      </p:sp>
    </p:spTree>
    <p:extLst>
      <p:ext uri="{BB962C8B-B14F-4D97-AF65-F5344CB8AC3E}">
        <p14:creationId xmlns:p14="http://schemas.microsoft.com/office/powerpoint/2010/main" val="1180557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41ECF-456C-1FC8-F09D-46F2B21BA70B}"/>
              </a:ext>
            </a:extLst>
          </p:cNvPr>
          <p:cNvSpPr txBox="1">
            <a:spLocks/>
          </p:cNvSpPr>
          <p:nvPr/>
        </p:nvSpPr>
        <p:spPr>
          <a:xfrm>
            <a:off x="443440" y="2215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bg1"/>
                </a:solidFill>
                <a:latin typeface="Abadi"/>
              </a:rPr>
              <a:t>Thank you!</a:t>
            </a:r>
            <a:endParaRPr lang="en-US" dirty="0">
              <a:solidFill>
                <a:schemeClr val="bg1"/>
              </a:solidFill>
            </a:endParaRPr>
          </a:p>
        </p:txBody>
      </p:sp>
    </p:spTree>
    <p:extLst>
      <p:ext uri="{BB962C8B-B14F-4D97-AF65-F5344CB8AC3E}">
        <p14:creationId xmlns:p14="http://schemas.microsoft.com/office/powerpoint/2010/main" val="6610407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45063"/>
            <a:ext cx="10515600" cy="4265880"/>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The purpose of this project is to provide people with a tool to explore better facilities in their neighborhood and make informed decisions when selecting a great neighborhood in Scarborough, Toronto. With the increasing number of people migrating to Canada, there is a need for research on good housing prices and reputable schools for their children. </a:t>
            </a:r>
          </a:p>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This project aims to create a comparative analysis of neighborhoods based on features such as median housing price, school ratings, crime rates, road connectivity, weather conditions, emergency management, water resources, and recreational facilities. </a:t>
            </a:r>
          </a:p>
          <a:p>
            <a:pPr marL="0" indent="0" algn="just">
              <a:lnSpc>
                <a:spcPct val="100000"/>
              </a:lnSpc>
              <a:spcBef>
                <a:spcPts val="1400"/>
              </a:spcBef>
              <a:buNone/>
            </a:pPr>
            <a:r>
              <a:rPr lang="en-US" sz="2200" dirty="0">
                <a:solidFill>
                  <a:schemeClr val="accent3">
                    <a:lumMod val="25000"/>
                  </a:schemeClr>
                </a:solidFill>
                <a:latin typeface="Abadi" panose="020B0604020104020204" pitchFamily="34" charset="0"/>
              </a:rPr>
              <a:t>By providing people with awareness of the area and neighborhood before moving to a new city, state, or country, this project will help them make smarter and more efficient decisions.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629904" cy="4453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accent3">
                    <a:lumMod val="25000"/>
                  </a:schemeClr>
                </a:solidFill>
                <a:latin typeface="Abadi" panose="020B0604020104020204" pitchFamily="34" charset="0"/>
              </a:rPr>
              <a:t>The purpose of this Project is to help people in exploring better facilities around their neighborhood. It will help people making smart and efficient decision on selecting great neighborhood out of numbers of other neighborhoods in Scarborough, </a:t>
            </a:r>
            <a:r>
              <a:rPr lang="en-US" sz="2200" dirty="0" err="1">
                <a:solidFill>
                  <a:schemeClr val="accent3">
                    <a:lumMod val="25000"/>
                  </a:schemeClr>
                </a:solidFill>
                <a:latin typeface="Abadi" panose="020B0604020104020204" pitchFamily="34" charset="0"/>
              </a:rPr>
              <a:t>Toranto</a:t>
            </a:r>
            <a:r>
              <a:rPr lang="en-US" sz="2200" dirty="0">
                <a:solidFill>
                  <a:schemeClr val="accent3">
                    <a:lumMod val="25000"/>
                  </a:schemeClr>
                </a:solidFill>
                <a:latin typeface="Abadi" panose="020B0604020104020204" pitchFamily="34" charset="0"/>
              </a:rPr>
              <a:t>.</a:t>
            </a:r>
          </a:p>
          <a:p>
            <a:pPr marL="0" indent="0" algn="just">
              <a:spcBef>
                <a:spcPts val="1400"/>
              </a:spcBef>
              <a:buNone/>
            </a:pPr>
            <a:endParaRPr lang="en-US" sz="2200" dirty="0">
              <a:solidFill>
                <a:schemeClr val="accent3">
                  <a:lumMod val="25000"/>
                </a:schemeClr>
              </a:solidFill>
              <a:latin typeface="Abadi" panose="020B0604020104020204" pitchFamily="34" charset="0"/>
            </a:endParaRPr>
          </a:p>
          <a:p>
            <a:pPr algn="just">
              <a:spcBef>
                <a:spcPts val="1400"/>
              </a:spcBef>
            </a:pPr>
            <a:r>
              <a:rPr lang="en-US" sz="2200" dirty="0">
                <a:solidFill>
                  <a:schemeClr val="accent3">
                    <a:lumMod val="25000"/>
                  </a:schemeClr>
                </a:solidFill>
                <a:latin typeface="Abadi" panose="020B0604020104020204" pitchFamily="34" charset="0"/>
              </a:rPr>
              <a:t>Lots of people are migrating to various states of Canada and needed lots of research for good housing prices and </a:t>
            </a:r>
            <a:r>
              <a:rPr lang="en-US" sz="2200" dirty="0" err="1">
                <a:solidFill>
                  <a:schemeClr val="accent3">
                    <a:lumMod val="25000"/>
                  </a:schemeClr>
                </a:solidFill>
                <a:latin typeface="Abadi" panose="020B0604020104020204" pitchFamily="34" charset="0"/>
              </a:rPr>
              <a:t>reputated</a:t>
            </a:r>
            <a:r>
              <a:rPr lang="en-US" sz="2200" dirty="0">
                <a:solidFill>
                  <a:schemeClr val="accent3">
                    <a:lumMod val="25000"/>
                  </a:schemeClr>
                </a:solidFill>
                <a:latin typeface="Abadi" panose="020B0604020104020204" pitchFamily="34" charset="0"/>
              </a:rPr>
              <a:t> schools for their children. This project is for those people who are looking for better neighborhoods. For ease of accessing to Cafe, School, Super market, medical shops, grocery shops, mall, theatre, hospital, like minded people, etc.</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 </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1"/>
            <a:ext cx="10629904" cy="4453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accent3">
                    <a:lumMod val="25000"/>
                  </a:schemeClr>
                </a:solidFill>
                <a:latin typeface="Abadi" panose="020B0604020104020204" pitchFamily="34" charset="0"/>
              </a:rPr>
              <a:t>This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sz="2200" dirty="0" err="1">
                <a:solidFill>
                  <a:schemeClr val="accent3">
                    <a:lumMod val="25000"/>
                  </a:schemeClr>
                </a:solidFill>
                <a:latin typeface="Abadi" panose="020B0604020104020204" pitchFamily="34" charset="0"/>
              </a:rPr>
              <a:t>freash</a:t>
            </a:r>
            <a:r>
              <a:rPr lang="en-US" sz="2200" dirty="0">
                <a:solidFill>
                  <a:schemeClr val="accent3">
                    <a:lumMod val="25000"/>
                  </a:schemeClr>
                </a:solidFill>
                <a:latin typeface="Abadi" panose="020B0604020104020204" pitchFamily="34" charset="0"/>
              </a:rPr>
              <a:t> and waste water and excrement conveyed in sewers and recreational facilities.</a:t>
            </a:r>
          </a:p>
          <a:p>
            <a:pPr algn="just">
              <a:spcBef>
                <a:spcPts val="1400"/>
              </a:spcBef>
            </a:pPr>
            <a:endParaRPr lang="en-US" sz="2200" dirty="0">
              <a:solidFill>
                <a:schemeClr val="accent3">
                  <a:lumMod val="25000"/>
                </a:schemeClr>
              </a:solidFill>
              <a:latin typeface="Abadi" panose="020B0604020104020204" pitchFamily="34" charset="0"/>
            </a:endParaRPr>
          </a:p>
          <a:p>
            <a:pPr algn="just">
              <a:spcBef>
                <a:spcPts val="1400"/>
              </a:spcBef>
            </a:pPr>
            <a:r>
              <a:rPr lang="en-US" sz="2200" dirty="0">
                <a:solidFill>
                  <a:schemeClr val="accent3">
                    <a:lumMod val="25000"/>
                  </a:schemeClr>
                </a:solidFill>
                <a:latin typeface="Abadi" panose="020B0604020104020204" pitchFamily="34" charset="0"/>
              </a:rPr>
              <a:t>It will help people to get awareness of the area and neighborhood before moving to a new city, state, country or place for their work or to start a new fresh life</a:t>
            </a:r>
          </a:p>
        </p:txBody>
      </p:sp>
    </p:spTree>
    <p:extLst>
      <p:ext uri="{BB962C8B-B14F-4D97-AF65-F5344CB8AC3E}">
        <p14:creationId xmlns:p14="http://schemas.microsoft.com/office/powerpoint/2010/main" val="2382400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274082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2200" dirty="0">
                <a:solidFill>
                  <a:srgbClr val="0B49CB"/>
                </a:solidFill>
                <a:latin typeface="Abadi"/>
              </a:rPr>
              <a:t>Clustering Approach:</a:t>
            </a:r>
            <a:endParaRPr lang="en-US" sz="2200" dirty="0">
              <a:solidFill>
                <a:schemeClr val="accent3">
                  <a:lumMod val="25000"/>
                </a:schemeClr>
              </a:solidFill>
              <a:latin typeface="Abadi"/>
            </a:endParaRPr>
          </a:p>
          <a:p>
            <a:pPr marL="0" indent="0" algn="just">
              <a:lnSpc>
                <a:spcPct val="100000"/>
              </a:lnSpc>
              <a:spcBef>
                <a:spcPts val="1400"/>
              </a:spcBef>
              <a:buNone/>
            </a:pPr>
            <a:r>
              <a:rPr lang="en-US" sz="2200" dirty="0">
                <a:solidFill>
                  <a:schemeClr val="accent3">
                    <a:lumMod val="25000"/>
                  </a:schemeClr>
                </a:solidFill>
                <a:latin typeface="Abadi"/>
              </a:rPr>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70519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Using K-Means Clustering Approach:</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pic>
        <p:nvPicPr>
          <p:cNvPr id="1026" name="Picture 2">
            <a:extLst>
              <a:ext uri="{FF2B5EF4-FFF2-40B4-BE49-F238E27FC236}">
                <a16:creationId xmlns:a16="http://schemas.microsoft.com/office/drawing/2014/main" id="{A3ACA5BD-32B8-B5DB-5690-513808615E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47555" y="2120159"/>
            <a:ext cx="7160512" cy="34424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5657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70519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Most Common venues near Neighborhood:</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pic>
        <p:nvPicPr>
          <p:cNvPr id="2050" name="Picture 2">
            <a:extLst>
              <a:ext uri="{FF2B5EF4-FFF2-40B4-BE49-F238E27FC236}">
                <a16:creationId xmlns:a16="http://schemas.microsoft.com/office/drawing/2014/main" id="{DEFA62FB-40AA-F8A1-4CC0-F29348C9DD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87711" y="2159872"/>
            <a:ext cx="6680200" cy="37728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101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515600" cy="244690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200" dirty="0">
                <a:solidFill>
                  <a:srgbClr val="0B49CB"/>
                </a:solidFill>
                <a:latin typeface="Abadi"/>
              </a:rPr>
              <a:t>Work Flow:</a:t>
            </a:r>
          </a:p>
          <a:p>
            <a:pPr marL="0" indent="0" algn="just">
              <a:lnSpc>
                <a:spcPct val="120000"/>
              </a:lnSpc>
              <a:spcBef>
                <a:spcPts val="1400"/>
              </a:spcBef>
              <a:buNone/>
            </a:pPr>
            <a:r>
              <a:rPr lang="en-US" sz="2200" dirty="0">
                <a:solidFill>
                  <a:schemeClr val="accent3">
                    <a:lumMod val="25000"/>
                  </a:schemeClr>
                </a:solidFill>
                <a:latin typeface="Abadi"/>
              </a:rPr>
              <a:t>Using credentials of Foursquare API features of near-by places of the neighborhoods would be mined. Due to http request limitations the number of places per neighborhood parameter would reasonably be set to 100 and the radius parameter would be set to 500.</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Conti…</a:t>
            </a:r>
            <a:endParaRPr lang="en-US" dirty="0">
              <a:solidFill>
                <a:srgbClr val="0B49CB"/>
              </a:solidFill>
            </a:endParaRPr>
          </a:p>
        </p:txBody>
      </p:sp>
    </p:spTree>
    <p:extLst>
      <p:ext uri="{BB962C8B-B14F-4D97-AF65-F5344CB8AC3E}">
        <p14:creationId xmlns:p14="http://schemas.microsoft.com/office/powerpoint/2010/main" val="352862542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152</TotalTime>
  <Words>1345</Words>
  <Application>Microsoft Office PowerPoint</Application>
  <PresentationFormat>Widescreen</PresentationFormat>
  <Paragraphs>116</Paragraphs>
  <Slides>22</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Abadi</vt:lpstr>
      <vt:lpstr>-apple-system</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Sayeedi, Khayal Bacha</cp:lastModifiedBy>
  <cp:revision>200</cp:revision>
  <dcterms:created xsi:type="dcterms:W3CDTF">2021-04-29T18:58:34Z</dcterms:created>
  <dcterms:modified xsi:type="dcterms:W3CDTF">2023-07-03T07:16:55Z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